
<file path=[Content_Types].xml><?xml version="1.0" encoding="utf-8"?>
<Types xmlns="http://schemas.openxmlformats.org/package/2006/content-types">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sldIdLst>
    <p:sldId id="276" r:id="rId5"/>
    <p:sldId id="257" r:id="rId6"/>
    <p:sldId id="258" r:id="rId7"/>
    <p:sldId id="277" r:id="rId8"/>
    <p:sldId id="278" r:id="rId9"/>
    <p:sldId id="259" r:id="rId10"/>
    <p:sldId id="261" r:id="rId11"/>
    <p:sldId id="262" r:id="rId12"/>
    <p:sldId id="27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18"/>
  </p:normalViewPr>
  <p:slideViewPr>
    <p:cSldViewPr snapToGrid="0">
      <p:cViewPr varScale="1">
        <p:scale>
          <a:sx n="71" d="100"/>
          <a:sy n="71" d="100"/>
        </p:scale>
        <p:origin x="412" y="44"/>
      </p:cViewPr>
      <p:guideLst/>
    </p:cSldViewPr>
  </p:slideViewPr>
  <p:notesTextViewPr>
    <p:cViewPr>
      <p:scale>
        <a:sx n="1" d="1"/>
        <a:sy n="1" d="1"/>
      </p:scale>
      <p:origin x="0" y="0"/>
    </p:cViewPr>
  </p:notesTextViewPr>
  <p:sorterViewPr>
    <p:cViewPr>
      <p:scale>
        <a:sx n="126" d="100"/>
        <a:sy n="12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2.png>
</file>

<file path=ppt/media/image3.png>
</file>

<file path=ppt/media/media1.mp4>
</file>

<file path=ppt/media/media2.mp4>
</file>

<file path=ppt/media/media3.mp4>
</file>

<file path=ppt/media/media4.m4a>
</file>

<file path=ppt/media/media5.m4a>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5/5/2023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5F02DCD1-2C6B-F948-9F72-3BB0CF3D512E}" type="datetime1">
              <a:rPr lang="en-US" smtClean="0"/>
              <a:pPr/>
              <a:t>5/5/2023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C1583C39-01BF-7F43-854C-FBB4E9AB6B0C}" type="datetime1">
              <a:rPr lang="en-US" smtClean="0"/>
              <a:pPr/>
              <a:t>5/5/2023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4B103E64-1627-9140-8127-1849FED275E1}" type="datetime1">
              <a:rPr lang="en-US" smtClean="0"/>
              <a:pPr/>
              <a:t>5/5/2023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DD9C8446-696E-6942-B6C8-CC9CAD0B34E0}" type="datetime1">
              <a:rPr lang="en-US" smtClean="0"/>
              <a:pPr/>
              <a:t>5/5/2023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F5592931-05C6-8543-8B6E-A8BD29BD5C2B}" type="datetime1">
              <a:rPr lang="en-US" smtClean="0"/>
              <a:pPr/>
              <a:t>5/5/2023</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7E7AB22C-8B7E-9B4A-8C65-396C3C874D86}" type="datetime1">
              <a:rPr lang="en-US" smtClean="0"/>
              <a:pPr/>
              <a:t>5/5/2023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8CE9AC2A-20AD-8C48-B5EB-B5322BDBCDEE}" type="datetime1">
              <a:rPr lang="en-US" smtClean="0"/>
              <a:pPr/>
              <a:t>5/5/2023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5/5/2023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9A85C5CA-AE29-AB4C-8F85-0373C72001D8}" type="datetime1">
              <a:rPr lang="en-US" smtClean="0"/>
              <a:pPr/>
              <a:t>5/5/2023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75594855-01E8-5A4B-B2B8-E2ECEF879100}" type="datetime1">
              <a:rPr lang="en-US" smtClean="0"/>
              <a:pPr/>
              <a:t>5/5/2023</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B562DF68-3089-814D-8A14-C651FE91885E}" type="datetime1">
              <a:rPr lang="en-US" smtClean="0"/>
              <a:pPr/>
              <a:t>5/5/2023</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hemeOverride" Target="../theme/themeOverride1.xml"/><Relationship Id="rId5" Type="http://schemas.openxmlformats.org/officeDocument/2006/relationships/image" Target="../media/image1.pn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9.mp4"/><Relationship Id="rId1" Type="http://schemas.microsoft.com/office/2007/relationships/media" Target="../media/media9.mp4"/><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CCD39-46CB-CD2C-48EF-735D629C510B}"/>
              </a:ext>
            </a:extLst>
          </p:cNvPr>
          <p:cNvSpPr>
            <a:spLocks noGrp="1"/>
          </p:cNvSpPr>
          <p:nvPr>
            <p:ph type="ctrTitle"/>
          </p:nvPr>
        </p:nvSpPr>
        <p:spPr>
          <a:xfrm>
            <a:off x="661170" y="2491382"/>
            <a:ext cx="8400637" cy="1122202"/>
          </a:xfrm>
        </p:spPr>
        <p:txBody>
          <a:bodyPr/>
          <a:lstStyle/>
          <a:p>
            <a:r>
              <a:rPr lang="en-US" dirty="0"/>
              <a:t>Loan Default Prediction</a:t>
            </a:r>
          </a:p>
        </p:txBody>
      </p:sp>
      <p:sp>
        <p:nvSpPr>
          <p:cNvPr id="3" name="Subtitle 2">
            <a:extLst>
              <a:ext uri="{FF2B5EF4-FFF2-40B4-BE49-F238E27FC236}">
                <a16:creationId xmlns:a16="http://schemas.microsoft.com/office/drawing/2014/main" id="{3DEC8595-108A-6A82-3169-8443EE691352}"/>
              </a:ext>
            </a:extLst>
          </p:cNvPr>
          <p:cNvSpPr>
            <a:spLocks noGrp="1"/>
          </p:cNvSpPr>
          <p:nvPr>
            <p:ph type="subTitle" idx="1"/>
          </p:nvPr>
        </p:nvSpPr>
        <p:spPr>
          <a:xfrm>
            <a:off x="661170" y="3507560"/>
            <a:ext cx="4941770" cy="396660"/>
          </a:xfrm>
        </p:spPr>
        <p:txBody>
          <a:bodyPr/>
          <a:lstStyle/>
          <a:p>
            <a:r>
              <a:rPr lang="en-US" dirty="0"/>
              <a:t>Group 4 – Final Project</a:t>
            </a:r>
          </a:p>
        </p:txBody>
      </p:sp>
      <p:sp>
        <p:nvSpPr>
          <p:cNvPr id="5" name="TextBox 4">
            <a:extLst>
              <a:ext uri="{FF2B5EF4-FFF2-40B4-BE49-F238E27FC236}">
                <a16:creationId xmlns:a16="http://schemas.microsoft.com/office/drawing/2014/main" id="{B297591D-5318-AC30-1445-6544E7654EC9}"/>
              </a:ext>
            </a:extLst>
          </p:cNvPr>
          <p:cNvSpPr txBox="1"/>
          <p:nvPr/>
        </p:nvSpPr>
        <p:spPr>
          <a:xfrm>
            <a:off x="7952872" y="4934293"/>
            <a:ext cx="2628041" cy="1600438"/>
          </a:xfrm>
          <a:prstGeom prst="rect">
            <a:avLst/>
          </a:prstGeom>
          <a:noFill/>
        </p:spPr>
        <p:txBody>
          <a:bodyPr wrap="square" rtlCol="0">
            <a:spAutoFit/>
          </a:bodyPr>
          <a:lstStyle/>
          <a:p>
            <a:r>
              <a:rPr lang="en-US" sz="1600" dirty="0">
                <a:solidFill>
                  <a:srgbClr val="000000"/>
                </a:solidFill>
                <a:effectLst/>
                <a:latin typeface="+mj-lt"/>
                <a:ea typeface="Calibri" panose="020F0502020204030204" pitchFamily="34" charset="0"/>
                <a:cs typeface="Times New Roman" panose="02020603050405020304" pitchFamily="18" charset="0"/>
              </a:rPr>
              <a:t>By:</a:t>
            </a:r>
          </a:p>
          <a:p>
            <a:r>
              <a:rPr lang="en-US" sz="1600" dirty="0">
                <a:solidFill>
                  <a:srgbClr val="000000"/>
                </a:solidFill>
                <a:effectLst/>
                <a:latin typeface="+mj-lt"/>
                <a:ea typeface="Calibri" panose="020F0502020204030204" pitchFamily="34" charset="0"/>
                <a:cs typeface="Times New Roman" panose="02020603050405020304" pitchFamily="18" charset="0"/>
              </a:rPr>
              <a:t>Karthik </a:t>
            </a:r>
            <a:r>
              <a:rPr lang="en-US" sz="1600" dirty="0" err="1">
                <a:solidFill>
                  <a:srgbClr val="000000"/>
                </a:solidFill>
                <a:effectLst/>
                <a:latin typeface="+mj-lt"/>
                <a:ea typeface="Calibri" panose="020F0502020204030204" pitchFamily="34" charset="0"/>
                <a:cs typeface="Times New Roman" panose="02020603050405020304" pitchFamily="18" charset="0"/>
              </a:rPr>
              <a:t>Badiganti</a:t>
            </a:r>
            <a:r>
              <a:rPr lang="en-US" sz="1600" dirty="0">
                <a:solidFill>
                  <a:srgbClr val="000000"/>
                </a:solidFill>
                <a:effectLst/>
                <a:latin typeface="+mj-lt"/>
                <a:ea typeface="Calibri" panose="020F0502020204030204" pitchFamily="34" charset="0"/>
                <a:cs typeface="Times New Roman" panose="02020603050405020304" pitchFamily="18" charset="0"/>
              </a:rPr>
              <a:t>,</a:t>
            </a:r>
          </a:p>
          <a:p>
            <a:r>
              <a:rPr lang="en-US" sz="1600" dirty="0">
                <a:solidFill>
                  <a:srgbClr val="000000"/>
                </a:solidFill>
                <a:effectLst/>
                <a:latin typeface="+mj-lt"/>
                <a:ea typeface="Calibri" panose="020F0502020204030204" pitchFamily="34" charset="0"/>
                <a:cs typeface="Times New Roman" panose="02020603050405020304" pitchFamily="18" charset="0"/>
              </a:rPr>
              <a:t>Sandhya Cheepurupalli,</a:t>
            </a:r>
          </a:p>
          <a:p>
            <a:r>
              <a:rPr lang="en-US" sz="1600" dirty="0" err="1">
                <a:solidFill>
                  <a:srgbClr val="000000"/>
                </a:solidFill>
                <a:effectLst/>
                <a:latin typeface="+mj-lt"/>
                <a:ea typeface="Calibri" panose="020F0502020204030204" pitchFamily="34" charset="0"/>
                <a:cs typeface="Times New Roman" panose="02020603050405020304" pitchFamily="18" charset="0"/>
              </a:rPr>
              <a:t>Abhinay</a:t>
            </a:r>
            <a:r>
              <a:rPr lang="en-US" sz="1600" dirty="0">
                <a:solidFill>
                  <a:srgbClr val="000000"/>
                </a:solidFill>
                <a:effectLst/>
                <a:latin typeface="+mj-lt"/>
                <a:ea typeface="Calibri" panose="020F0502020204030204" pitchFamily="34" charset="0"/>
                <a:cs typeface="Times New Roman" panose="02020603050405020304" pitchFamily="18" charset="0"/>
              </a:rPr>
              <a:t> </a:t>
            </a:r>
            <a:r>
              <a:rPr lang="en-US" sz="1600" dirty="0" err="1">
                <a:solidFill>
                  <a:srgbClr val="000000"/>
                </a:solidFill>
                <a:effectLst/>
                <a:latin typeface="+mj-lt"/>
                <a:ea typeface="Calibri" panose="020F0502020204030204" pitchFamily="34" charset="0"/>
                <a:cs typeface="Times New Roman" panose="02020603050405020304" pitchFamily="18" charset="0"/>
              </a:rPr>
              <a:t>Marineni</a:t>
            </a:r>
            <a:r>
              <a:rPr lang="en-US" sz="1600" dirty="0">
                <a:solidFill>
                  <a:srgbClr val="000000"/>
                </a:solidFill>
                <a:effectLst/>
                <a:latin typeface="+mj-lt"/>
                <a:ea typeface="Calibri" panose="020F0502020204030204" pitchFamily="34" charset="0"/>
                <a:cs typeface="Times New Roman" panose="02020603050405020304" pitchFamily="18" charset="0"/>
              </a:rPr>
              <a:t>, </a:t>
            </a:r>
          </a:p>
          <a:p>
            <a:r>
              <a:rPr lang="en-US" sz="1600" dirty="0">
                <a:solidFill>
                  <a:srgbClr val="000000"/>
                </a:solidFill>
                <a:effectLst/>
                <a:latin typeface="+mj-lt"/>
                <a:ea typeface="Calibri" panose="020F0502020204030204" pitchFamily="34" charset="0"/>
                <a:cs typeface="Times New Roman" panose="02020603050405020304" pitchFamily="18" charset="0"/>
              </a:rPr>
              <a:t>Sai </a:t>
            </a:r>
            <a:r>
              <a:rPr lang="en-US" sz="1600" dirty="0" err="1">
                <a:solidFill>
                  <a:srgbClr val="000000"/>
                </a:solidFill>
                <a:effectLst/>
                <a:latin typeface="+mj-lt"/>
                <a:ea typeface="Calibri" panose="020F0502020204030204" pitchFamily="34" charset="0"/>
                <a:cs typeface="Times New Roman" panose="02020603050405020304" pitchFamily="18" charset="0"/>
              </a:rPr>
              <a:t>Sree</a:t>
            </a:r>
            <a:r>
              <a:rPr lang="en-US" sz="1600" dirty="0">
                <a:solidFill>
                  <a:srgbClr val="000000"/>
                </a:solidFill>
                <a:effectLst/>
                <a:latin typeface="+mj-lt"/>
                <a:ea typeface="Calibri" panose="020F0502020204030204" pitchFamily="34" charset="0"/>
                <a:cs typeface="Times New Roman" panose="02020603050405020304" pitchFamily="18" charset="0"/>
              </a:rPr>
              <a:t> </a:t>
            </a:r>
            <a:r>
              <a:rPr lang="en-US" sz="1600" dirty="0" err="1">
                <a:solidFill>
                  <a:srgbClr val="000000"/>
                </a:solidFill>
                <a:effectLst/>
                <a:latin typeface="+mj-lt"/>
                <a:ea typeface="Calibri" panose="020F0502020204030204" pitchFamily="34" charset="0"/>
                <a:cs typeface="Times New Roman" panose="02020603050405020304" pitchFamily="18" charset="0"/>
              </a:rPr>
              <a:t>Pulimamidi</a:t>
            </a:r>
            <a:endParaRPr lang="en-US" sz="1600" dirty="0">
              <a:effectLst/>
              <a:latin typeface="+mj-lt"/>
              <a:ea typeface="Calibri" panose="020F0502020204030204" pitchFamily="34" charset="0"/>
              <a:cs typeface="Times New Roman" panose="02020603050405020304" pitchFamily="18" charset="0"/>
            </a:endParaRPr>
          </a:p>
          <a:p>
            <a:endParaRPr lang="en-US" dirty="0"/>
          </a:p>
        </p:txBody>
      </p:sp>
      <p:pic>
        <p:nvPicPr>
          <p:cNvPr id="39" name="Video 38">
            <a:hlinkClick r:id="" action="ppaction://media"/>
            <a:extLst>
              <a:ext uri="{FF2B5EF4-FFF2-40B4-BE49-F238E27FC236}">
                <a16:creationId xmlns:a16="http://schemas.microsoft.com/office/drawing/2014/main" id="{AA8037B5-FA82-80CC-0E59-F51EF5A50063}"/>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160156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2406"/>
    </mc:Choice>
    <mc:Fallback>
      <p:transition spd="slow" advTm="124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9"/>
                </p:tgtEl>
              </p:cMediaNode>
            </p:video>
            <p:seq concurrent="1" nextAc="seek">
              <p:cTn id="8" restart="whenNotActive" fill="hold" evtFilter="cancelBubble" nodeType="interactiveSeq">
                <p:stCondLst>
                  <p:cond evt="onClick" delay="0">
                    <p:tgtEl>
                      <p:spTgt spid="3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9"/>
                                        </p:tgtEl>
                                      </p:cBhvr>
                                    </p:cmd>
                                  </p:childTnLst>
                                </p:cTn>
                              </p:par>
                            </p:childTnLst>
                          </p:cTn>
                        </p:par>
                      </p:childTnLst>
                    </p:cTn>
                  </p:par>
                </p:childTnLst>
              </p:cTn>
              <p:nextCondLst>
                <p:cond evt="onClick" delay="0">
                  <p:tgtEl>
                    <p:spTgt spid="39"/>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p:txBody>
          <a:bodyPr/>
          <a:lstStyle/>
          <a:p>
            <a:r>
              <a:rPr lang="en-US" dirty="0"/>
              <a:t>Introduction</a:t>
            </a:r>
          </a:p>
          <a:p>
            <a:r>
              <a:rPr lang="en-US" dirty="0"/>
              <a:t>Data Cleaning</a:t>
            </a:r>
          </a:p>
          <a:p>
            <a:r>
              <a:rPr lang="en-US" dirty="0"/>
              <a:t>Model Strategy</a:t>
            </a:r>
          </a:p>
          <a:p>
            <a:r>
              <a:rPr lang="en-US" dirty="0"/>
              <a:t>Predicting Loan Default </a:t>
            </a:r>
          </a:p>
          <a:p>
            <a:r>
              <a:rPr lang="en-US" dirty="0"/>
              <a:t>Predicting Loss from Defaulters</a:t>
            </a:r>
          </a:p>
          <a:p>
            <a:r>
              <a:rPr lang="en-US" dirty="0"/>
              <a:t>Conclusion</a:t>
            </a:r>
          </a:p>
          <a:p>
            <a:endParaRPr lang="en-US" dirty="0"/>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p:txBody>
          <a:bodyPr/>
          <a:lstStyle/>
          <a:p>
            <a:fld id="{294A09A9-5501-47C1-A89A-A340965A2BE2}" type="slidenum">
              <a:rPr lang="en-US" smtClean="0"/>
              <a:pPr/>
              <a:t>2</a:t>
            </a:fld>
            <a:endParaRPr lang="en-US"/>
          </a:p>
        </p:txBody>
      </p:sp>
      <p:pic>
        <p:nvPicPr>
          <p:cNvPr id="25" name="Video 24">
            <a:hlinkClick r:id="" action="ppaction://media"/>
            <a:extLst>
              <a:ext uri="{FF2B5EF4-FFF2-40B4-BE49-F238E27FC236}">
                <a16:creationId xmlns:a16="http://schemas.microsoft.com/office/drawing/2014/main" id="{8E45BA64-39CD-04AA-B305-6D92BF13B07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25608595"/>
      </p:ext>
    </p:extLst>
  </p:cSld>
  <p:clrMapOvr>
    <a:masterClrMapping/>
  </p:clrMapOvr>
  <mc:AlternateContent xmlns:mc="http://schemas.openxmlformats.org/markup-compatibility/2006">
    <mc:Choice xmlns:p14="http://schemas.microsoft.com/office/powerpoint/2010/main" Requires="p14">
      <p:transition spd="slow" p14:dur="2000" advTm="11596"/>
    </mc:Choice>
    <mc:Fallback>
      <p:transition spd="slow" advTm="11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5"/>
                </p:tgtEl>
              </p:cMediaNode>
            </p:video>
            <p:seq concurrent="1" nextAc="seek">
              <p:cTn id="8" restart="whenNotActive" fill="hold" evtFilter="cancelBubble" nodeType="interactiveSeq">
                <p:stCondLst>
                  <p:cond evt="onClick" delay="0">
                    <p:tgtEl>
                      <p:spTgt spid="2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5"/>
                                        </p:tgtEl>
                                      </p:cBhvr>
                                    </p:cmd>
                                  </p:childTnLst>
                                </p:cTn>
                              </p:par>
                            </p:childTnLst>
                          </p:cTn>
                        </p:par>
                      </p:childTnLst>
                    </p:cTn>
                  </p:par>
                </p:childTnLst>
              </p:cTn>
              <p:nextCondLst>
                <p:cond evt="onClick" delay="0">
                  <p:tgtEl>
                    <p:spTgt spid="2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67492" y="381000"/>
            <a:ext cx="9779183" cy="1325563"/>
          </a:xfrm>
        </p:spPr>
        <p:txBody>
          <a:bodyPr anchor="b">
            <a:normAutofit/>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idx="1"/>
          </p:nvPr>
        </p:nvSpPr>
        <p:spPr>
          <a:xfrm>
            <a:off x="1167493" y="2087563"/>
            <a:ext cx="9779182" cy="3366813"/>
          </a:xfrm>
        </p:spPr>
        <p:txBody>
          <a:bodyPr vert="horz" lIns="91440" tIns="45720" rIns="91440" bIns="45720" rtlCol="0">
            <a:normAutofit/>
          </a:bodyPr>
          <a:lstStyle/>
          <a:p>
            <a:pPr marL="457200" indent="-457200" algn="just">
              <a:buFont typeface="Arial" panose="020B0604020202020204" pitchFamily="34" charset="0"/>
              <a:buChar char="•"/>
            </a:pPr>
            <a:r>
              <a:rPr lang="en-US" sz="2800" dirty="0"/>
              <a:t>The project is related to banking sector that can be used in loan department. </a:t>
            </a:r>
          </a:p>
          <a:p>
            <a:pPr marL="457200" indent="-457200" algn="just">
              <a:buFont typeface="Arial" panose="020B0604020202020204" pitchFamily="34" charset="0"/>
              <a:buChar char="•"/>
            </a:pPr>
            <a:r>
              <a:rPr lang="en-US" sz="2800" dirty="0"/>
              <a:t>The goal of the project is to analyze the dataset related do bank loans and build models such that they can be useful to predict future loan defaults and if also to know how much loss would get if a customer defaults</a:t>
            </a:r>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4"/>
          </p:nvPr>
        </p:nvSpPr>
        <p:spPr>
          <a:xfrm>
            <a:off x="10153276" y="6356350"/>
            <a:ext cx="1657723" cy="365125"/>
          </a:xfrm>
        </p:spPr>
        <p:txBody>
          <a:bodyPr anchor="ctr">
            <a:normAutofit/>
          </a:bodyPr>
          <a:lstStyle/>
          <a:p>
            <a:pPr>
              <a:spcAft>
                <a:spcPts val="600"/>
              </a:spcAft>
            </a:pPr>
            <a:fld id="{294A09A9-5501-47C1-A89A-A340965A2BE2}" type="slidenum">
              <a:rPr lang="en-US" smtClean="0"/>
              <a:pPr>
                <a:spcAft>
                  <a:spcPts val="600"/>
                </a:spcAft>
              </a:pPr>
              <a:t>3</a:t>
            </a:fld>
            <a:endParaRPr lang="en-US"/>
          </a:p>
        </p:txBody>
      </p:sp>
      <p:pic>
        <p:nvPicPr>
          <p:cNvPr id="26" name="Video 25">
            <a:hlinkClick r:id="" action="ppaction://media"/>
            <a:extLst>
              <a:ext uri="{FF2B5EF4-FFF2-40B4-BE49-F238E27FC236}">
                <a16:creationId xmlns:a16="http://schemas.microsoft.com/office/drawing/2014/main" id="{588EC258-DF02-D575-FAFB-3C1EA98DC320}"/>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39799154"/>
      </p:ext>
    </p:extLst>
  </p:cSld>
  <p:clrMapOvr>
    <a:masterClrMapping/>
  </p:clrMapOvr>
  <mc:AlternateContent xmlns:mc="http://schemas.openxmlformats.org/markup-compatibility/2006">
    <mc:Choice xmlns:p14="http://schemas.microsoft.com/office/powerpoint/2010/main" Requires="p14">
      <p:transition spd="slow" p14:dur="2000" advTm="63382"/>
    </mc:Choice>
    <mc:Fallback>
      <p:transition spd="slow" advTm="63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6"/>
                </p:tgtEl>
              </p:cMediaNode>
            </p:video>
            <p:seq concurrent="1" nextAc="seek">
              <p:cTn id="8" restart="whenNotActive" fill="hold" evtFilter="cancelBubble" nodeType="interactiveSeq">
                <p:stCondLst>
                  <p:cond evt="onClick" delay="0">
                    <p:tgtEl>
                      <p:spTgt spid="2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6"/>
                                        </p:tgtEl>
                                      </p:cBhvr>
                                    </p:cmd>
                                  </p:childTnLst>
                                </p:cTn>
                              </p:par>
                            </p:childTnLst>
                          </p:cTn>
                        </p:par>
                      </p:childTnLst>
                    </p:cTn>
                  </p:par>
                </p:childTnLst>
              </p:cTn>
              <p:nextCondLst>
                <p:cond evt="onClick" delay="0">
                  <p:tgtEl>
                    <p:spTgt spid="2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FA2F5-729A-F73A-81D8-4DFAEAB51E43}"/>
              </a:ext>
            </a:extLst>
          </p:cNvPr>
          <p:cNvSpPr>
            <a:spLocks noGrp="1"/>
          </p:cNvSpPr>
          <p:nvPr>
            <p:ph type="title"/>
          </p:nvPr>
        </p:nvSpPr>
        <p:spPr>
          <a:xfrm>
            <a:off x="1167492" y="381000"/>
            <a:ext cx="9779183" cy="1325563"/>
          </a:xfrm>
        </p:spPr>
        <p:txBody>
          <a:bodyPr anchor="b">
            <a:normAutofit/>
          </a:bodyPr>
          <a:lstStyle/>
          <a:p>
            <a:r>
              <a:rPr lang="en-US" dirty="0"/>
              <a:t>Data Cleaning</a:t>
            </a:r>
          </a:p>
        </p:txBody>
      </p:sp>
      <p:sp>
        <p:nvSpPr>
          <p:cNvPr id="3" name="Content Placeholder 2">
            <a:extLst>
              <a:ext uri="{FF2B5EF4-FFF2-40B4-BE49-F238E27FC236}">
                <a16:creationId xmlns:a16="http://schemas.microsoft.com/office/drawing/2014/main" id="{939AA444-DD69-FA8B-C8FB-8ECC1A3095F0}"/>
              </a:ext>
            </a:extLst>
          </p:cNvPr>
          <p:cNvSpPr>
            <a:spLocks noGrp="1"/>
          </p:cNvSpPr>
          <p:nvPr>
            <p:ph idx="1"/>
          </p:nvPr>
        </p:nvSpPr>
        <p:spPr>
          <a:xfrm>
            <a:off x="1167493" y="2087561"/>
            <a:ext cx="9779182" cy="3366815"/>
          </a:xfrm>
        </p:spPr>
        <p:txBody>
          <a:bodyPr>
            <a:normAutofit/>
          </a:bodyPr>
          <a:lstStyle/>
          <a:p>
            <a:pPr marL="458788" indent="-342900">
              <a:spcBef>
                <a:spcPts val="1200"/>
              </a:spcBef>
              <a:spcAft>
                <a:spcPts val="600"/>
              </a:spcAft>
              <a:buFont typeface="Wingdings" panose="05000000000000000000" pitchFamily="2" charset="2"/>
              <a:buChar char="§"/>
            </a:pPr>
            <a:r>
              <a:rPr lang="en-US" sz="2600" dirty="0"/>
              <a:t>The initial data consisted a total of 80,000 rows and 762 columns.</a:t>
            </a:r>
          </a:p>
          <a:p>
            <a:pPr marL="458788" indent="-342900">
              <a:spcBef>
                <a:spcPts val="1200"/>
              </a:spcBef>
              <a:spcAft>
                <a:spcPts val="600"/>
              </a:spcAft>
              <a:buFont typeface="Wingdings" panose="05000000000000000000" pitchFamily="2" charset="2"/>
              <a:buChar char="§"/>
            </a:pPr>
            <a:r>
              <a:rPr lang="en-US" sz="2600" dirty="0"/>
              <a:t>Variables with near-zero variance and high correlation were removed</a:t>
            </a:r>
          </a:p>
          <a:p>
            <a:pPr marL="458788" indent="-342900">
              <a:spcBef>
                <a:spcPts val="1200"/>
              </a:spcBef>
              <a:spcAft>
                <a:spcPts val="600"/>
              </a:spcAft>
              <a:buFont typeface="Wingdings" panose="05000000000000000000" pitchFamily="2" charset="2"/>
              <a:buChar char="§"/>
            </a:pPr>
            <a:r>
              <a:rPr lang="en-US" sz="2600" dirty="0"/>
              <a:t>Missing values were imputed using the median imputation method before running through a regularization model</a:t>
            </a:r>
          </a:p>
          <a:p>
            <a:pPr marL="458788" indent="-342900">
              <a:spcBef>
                <a:spcPts val="1200"/>
              </a:spcBef>
              <a:spcAft>
                <a:spcPts val="600"/>
              </a:spcAft>
              <a:buFont typeface="Wingdings" panose="05000000000000000000" pitchFamily="2" charset="2"/>
              <a:buChar char="§"/>
            </a:pPr>
            <a:r>
              <a:rPr lang="en-US" sz="2600" dirty="0"/>
              <a:t>By the end of this the total number of columns reduced to 248</a:t>
            </a:r>
          </a:p>
        </p:txBody>
      </p:sp>
      <p:sp>
        <p:nvSpPr>
          <p:cNvPr id="16" name="Slide Number Placeholder 5">
            <a:extLst>
              <a:ext uri="{FF2B5EF4-FFF2-40B4-BE49-F238E27FC236}">
                <a16:creationId xmlns:a16="http://schemas.microsoft.com/office/drawing/2014/main" id="{E1A86A1A-433C-7D95-2931-C2254CD2B3C6}"/>
              </a:ext>
            </a:extLst>
          </p:cNvPr>
          <p:cNvSpPr>
            <a:spLocks noGrp="1"/>
          </p:cNvSpPr>
          <p:nvPr>
            <p:ph type="sldNum" sz="quarter" idx="4"/>
          </p:nvPr>
        </p:nvSpPr>
        <p:spPr>
          <a:xfrm>
            <a:off x="10153276" y="6356350"/>
            <a:ext cx="1657723" cy="365125"/>
          </a:xfrm>
        </p:spPr>
        <p:txBody>
          <a:bodyPr anchor="ctr">
            <a:normAutofit/>
          </a:bodyPr>
          <a:lstStyle/>
          <a:p>
            <a:pPr>
              <a:spcAft>
                <a:spcPts val="600"/>
              </a:spcAft>
            </a:pPr>
            <a:fld id="{294A09A9-5501-47C1-A89A-A340965A2BE2}" type="slidenum">
              <a:rPr lang="en-US" smtClean="0"/>
              <a:pPr>
                <a:spcAft>
                  <a:spcPts val="600"/>
                </a:spcAft>
              </a:pPr>
              <a:t>4</a:t>
            </a:fld>
            <a:endParaRPr lang="en-US"/>
          </a:p>
        </p:txBody>
      </p:sp>
      <p:pic>
        <p:nvPicPr>
          <p:cNvPr id="8" name="Audio 7">
            <a:hlinkClick r:id="" action="ppaction://media"/>
            <a:extLst>
              <a:ext uri="{FF2B5EF4-FFF2-40B4-BE49-F238E27FC236}">
                <a16:creationId xmlns:a16="http://schemas.microsoft.com/office/drawing/2014/main" id="{D31485F3-9900-A01F-7D8C-73CEC7EB783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52184675"/>
      </p:ext>
    </p:extLst>
  </p:cSld>
  <p:clrMapOvr>
    <a:masterClrMapping/>
  </p:clrMapOvr>
  <mc:AlternateContent xmlns:mc="http://schemas.openxmlformats.org/markup-compatibility/2006">
    <mc:Choice xmlns:p14="http://schemas.microsoft.com/office/powerpoint/2010/main" Requires="p14">
      <p:transition spd="slow" p14:dur="2000" advTm="114872"/>
    </mc:Choice>
    <mc:Fallback>
      <p:transition spd="slow" advTm="114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1AE28-ED90-C3AE-C091-329FB13FD72D}"/>
              </a:ext>
            </a:extLst>
          </p:cNvPr>
          <p:cNvSpPr>
            <a:spLocks noGrp="1"/>
          </p:cNvSpPr>
          <p:nvPr>
            <p:ph type="title"/>
          </p:nvPr>
        </p:nvSpPr>
        <p:spPr>
          <a:xfrm>
            <a:off x="1167492" y="381000"/>
            <a:ext cx="9779183" cy="1325563"/>
          </a:xfrm>
        </p:spPr>
        <p:txBody>
          <a:bodyPr anchor="b">
            <a:normAutofit/>
          </a:bodyPr>
          <a:lstStyle/>
          <a:p>
            <a:r>
              <a:rPr lang="en-US" dirty="0"/>
              <a:t>Model Strategy</a:t>
            </a:r>
          </a:p>
        </p:txBody>
      </p:sp>
      <p:sp>
        <p:nvSpPr>
          <p:cNvPr id="3" name="Content Placeholder 2">
            <a:extLst>
              <a:ext uri="{FF2B5EF4-FFF2-40B4-BE49-F238E27FC236}">
                <a16:creationId xmlns:a16="http://schemas.microsoft.com/office/drawing/2014/main" id="{F6ACCDFC-4F48-8B9A-5111-FC2B9A30F56B}"/>
              </a:ext>
            </a:extLst>
          </p:cNvPr>
          <p:cNvSpPr>
            <a:spLocks noGrp="1"/>
          </p:cNvSpPr>
          <p:nvPr>
            <p:ph idx="1"/>
          </p:nvPr>
        </p:nvSpPr>
        <p:spPr>
          <a:xfrm>
            <a:off x="1167493" y="2087563"/>
            <a:ext cx="9779182" cy="3366813"/>
          </a:xfrm>
        </p:spPr>
        <p:txBody>
          <a:bodyPr>
            <a:normAutofit/>
          </a:bodyPr>
          <a:lstStyle/>
          <a:p>
            <a:pPr>
              <a:spcBef>
                <a:spcPts val="1200"/>
              </a:spcBef>
              <a:spcAft>
                <a:spcPts val="600"/>
              </a:spcAft>
            </a:pPr>
            <a:r>
              <a:rPr lang="en-US" dirty="0"/>
              <a:t>Two methods were used:</a:t>
            </a:r>
          </a:p>
          <a:p>
            <a:pPr marL="341313" indent="-225425">
              <a:spcBef>
                <a:spcPts val="1200"/>
              </a:spcBef>
              <a:spcAft>
                <a:spcPts val="600"/>
              </a:spcAft>
              <a:buFont typeface="Wingdings" panose="05000000000000000000" pitchFamily="2" charset="2"/>
              <a:buChar char="§"/>
            </a:pPr>
            <a:r>
              <a:rPr lang="en-US" dirty="0"/>
              <a:t>Classification Model for Predicting Loan Default</a:t>
            </a:r>
          </a:p>
          <a:p>
            <a:pPr marL="341313" indent="-225425">
              <a:spcBef>
                <a:spcPts val="1200"/>
              </a:spcBef>
              <a:spcAft>
                <a:spcPts val="600"/>
              </a:spcAft>
              <a:buFont typeface="Wingdings" panose="05000000000000000000" pitchFamily="2" charset="2"/>
              <a:buChar char="§"/>
            </a:pPr>
            <a:r>
              <a:rPr lang="en-US" dirty="0"/>
              <a:t>Regression model for Predicting Loss from Defaulters</a:t>
            </a:r>
          </a:p>
        </p:txBody>
      </p:sp>
      <p:sp>
        <p:nvSpPr>
          <p:cNvPr id="12" name="Slide Number Placeholder 5">
            <a:extLst>
              <a:ext uri="{FF2B5EF4-FFF2-40B4-BE49-F238E27FC236}">
                <a16:creationId xmlns:a16="http://schemas.microsoft.com/office/drawing/2014/main" id="{A1ABA508-C93E-0D3A-087D-8B7E4B0A15E3}"/>
              </a:ext>
            </a:extLst>
          </p:cNvPr>
          <p:cNvSpPr>
            <a:spLocks noGrp="1"/>
          </p:cNvSpPr>
          <p:nvPr>
            <p:ph type="sldNum" sz="quarter" idx="4"/>
          </p:nvPr>
        </p:nvSpPr>
        <p:spPr>
          <a:xfrm>
            <a:off x="10153276" y="6356350"/>
            <a:ext cx="1657723" cy="365125"/>
          </a:xfrm>
        </p:spPr>
        <p:txBody>
          <a:bodyPr/>
          <a:lstStyle/>
          <a:p>
            <a:pPr>
              <a:spcAft>
                <a:spcPts val="600"/>
              </a:spcAft>
            </a:pPr>
            <a:fld id="{294A09A9-5501-47C1-A89A-A340965A2BE2}" type="slidenum">
              <a:rPr lang="en-US" smtClean="0"/>
              <a:pPr>
                <a:spcAft>
                  <a:spcPts val="600"/>
                </a:spcAft>
              </a:pPr>
              <a:t>5</a:t>
            </a:fld>
            <a:endParaRPr lang="en-US"/>
          </a:p>
        </p:txBody>
      </p:sp>
      <p:pic>
        <p:nvPicPr>
          <p:cNvPr id="9" name="Audio 8">
            <a:hlinkClick r:id="" action="ppaction://media"/>
            <a:extLst>
              <a:ext uri="{FF2B5EF4-FFF2-40B4-BE49-F238E27FC236}">
                <a16:creationId xmlns:a16="http://schemas.microsoft.com/office/drawing/2014/main" id="{409DBB04-C5A1-B352-1276-8ABF1582D66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90356333"/>
      </p:ext>
    </p:extLst>
  </p:cSld>
  <p:clrMapOvr>
    <a:masterClrMapping/>
  </p:clrMapOvr>
  <mc:AlternateContent xmlns:mc="http://schemas.openxmlformats.org/markup-compatibility/2006">
    <mc:Choice xmlns:p14="http://schemas.microsoft.com/office/powerpoint/2010/main" Requires="p14">
      <p:transition spd="slow" p14:dur="2000" advTm="71013"/>
    </mc:Choice>
    <mc:Fallback>
      <p:transition spd="slow" advTm="710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679CE-DA12-54CF-AA7B-340C58084815}"/>
              </a:ext>
            </a:extLst>
          </p:cNvPr>
          <p:cNvSpPr>
            <a:spLocks noGrp="1"/>
          </p:cNvSpPr>
          <p:nvPr>
            <p:ph type="title"/>
          </p:nvPr>
        </p:nvSpPr>
        <p:spPr>
          <a:xfrm>
            <a:off x="1167492" y="1174217"/>
            <a:ext cx="9816325" cy="1325563"/>
          </a:xfrm>
        </p:spPr>
        <p:txBody>
          <a:bodyPr anchor="b">
            <a:normAutofit/>
          </a:bodyPr>
          <a:lstStyle/>
          <a:p>
            <a:r>
              <a:rPr lang="en-US" sz="4400" dirty="0"/>
              <a:t>Classification Model for Predicting Loan Default</a:t>
            </a:r>
          </a:p>
        </p:txBody>
      </p:sp>
      <p:sp>
        <p:nvSpPr>
          <p:cNvPr id="3" name="Content Placeholder 2">
            <a:extLst>
              <a:ext uri="{FF2B5EF4-FFF2-40B4-BE49-F238E27FC236}">
                <a16:creationId xmlns:a16="http://schemas.microsoft.com/office/drawing/2014/main" id="{2DBB71A8-7553-C535-03B4-3ACDB80B0FBF}"/>
              </a:ext>
            </a:extLst>
          </p:cNvPr>
          <p:cNvSpPr>
            <a:spLocks noGrp="1"/>
          </p:cNvSpPr>
          <p:nvPr>
            <p:ph idx="1"/>
          </p:nvPr>
        </p:nvSpPr>
        <p:spPr>
          <a:xfrm>
            <a:off x="1167493" y="2682475"/>
            <a:ext cx="9992594" cy="3366813"/>
          </a:xfrm>
        </p:spPr>
        <p:txBody>
          <a:bodyPr>
            <a:normAutofit/>
          </a:bodyPr>
          <a:lstStyle/>
          <a:p>
            <a:pPr marL="341313" indent="-225425">
              <a:spcBef>
                <a:spcPts val="1200"/>
              </a:spcBef>
              <a:spcAft>
                <a:spcPts val="600"/>
              </a:spcAft>
              <a:buFont typeface="Wingdings" panose="05000000000000000000" pitchFamily="2" charset="2"/>
              <a:buChar char="§"/>
            </a:pPr>
            <a:r>
              <a:rPr lang="en-US" sz="2600" dirty="0"/>
              <a:t>For this classification model the Lasso regression analysis approach was used for both variable selection and regularization.</a:t>
            </a:r>
          </a:p>
          <a:p>
            <a:pPr marL="341313" indent="-225425">
              <a:spcBef>
                <a:spcPts val="1200"/>
              </a:spcBef>
              <a:spcAft>
                <a:spcPts val="600"/>
              </a:spcAft>
              <a:buFont typeface="Wingdings" panose="05000000000000000000" pitchFamily="2" charset="2"/>
              <a:buChar char="§"/>
            </a:pPr>
            <a:r>
              <a:rPr lang="en-US" sz="2600" dirty="0"/>
              <a:t>Lasso regression simplifies the model and prevents overfitting by reducing the number of variables in the model. </a:t>
            </a:r>
          </a:p>
          <a:p>
            <a:pPr marL="341313" indent="-225425">
              <a:spcBef>
                <a:spcPts val="1200"/>
              </a:spcBef>
              <a:spcAft>
                <a:spcPts val="600"/>
              </a:spcAft>
              <a:buFont typeface="Wingdings" panose="05000000000000000000" pitchFamily="2" charset="2"/>
              <a:buChar char="§"/>
            </a:pPr>
            <a:r>
              <a:rPr lang="en-US" sz="2600" dirty="0"/>
              <a:t>The 248 independent variables were used as inputs to the model. </a:t>
            </a:r>
          </a:p>
          <a:p>
            <a:pPr marL="341313" indent="-225425">
              <a:spcBef>
                <a:spcPts val="1200"/>
              </a:spcBef>
              <a:spcAft>
                <a:spcPts val="600"/>
              </a:spcAft>
              <a:buFont typeface="Wingdings" panose="05000000000000000000" pitchFamily="2" charset="2"/>
              <a:buChar char="§"/>
            </a:pPr>
            <a:r>
              <a:rPr lang="en-US" sz="2600" dirty="0"/>
              <a:t>For the optimal lambda value of 0.0002897 the resulted number of independent variables are 173 </a:t>
            </a:r>
          </a:p>
        </p:txBody>
      </p:sp>
      <p:sp>
        <p:nvSpPr>
          <p:cNvPr id="12" name="Slide Number Placeholder 5">
            <a:extLst>
              <a:ext uri="{FF2B5EF4-FFF2-40B4-BE49-F238E27FC236}">
                <a16:creationId xmlns:a16="http://schemas.microsoft.com/office/drawing/2014/main" id="{4A189E2C-52AD-A7F4-9010-BAB300B2ABF6}"/>
              </a:ext>
            </a:extLst>
          </p:cNvPr>
          <p:cNvSpPr>
            <a:spLocks noGrp="1"/>
          </p:cNvSpPr>
          <p:nvPr>
            <p:ph type="sldNum" sz="quarter" idx="4"/>
          </p:nvPr>
        </p:nvSpPr>
        <p:spPr>
          <a:xfrm>
            <a:off x="10153276" y="6356350"/>
            <a:ext cx="1657723" cy="365125"/>
          </a:xfrm>
        </p:spPr>
        <p:txBody>
          <a:bodyPr/>
          <a:lstStyle/>
          <a:p>
            <a:pPr>
              <a:spcAft>
                <a:spcPts val="600"/>
              </a:spcAft>
            </a:pPr>
            <a:fld id="{294A09A9-5501-47C1-A89A-A340965A2BE2}" type="slidenum">
              <a:rPr lang="en-US" smtClean="0"/>
              <a:pPr>
                <a:spcAft>
                  <a:spcPts val="600"/>
                </a:spcAft>
              </a:pPr>
              <a:t>6</a:t>
            </a:fld>
            <a:endParaRPr lang="en-US"/>
          </a:p>
        </p:txBody>
      </p:sp>
      <p:pic>
        <p:nvPicPr>
          <p:cNvPr id="5" name="Video 4">
            <a:hlinkClick r:id="" action="ppaction://media"/>
            <a:extLst>
              <a:ext uri="{FF2B5EF4-FFF2-40B4-BE49-F238E27FC236}">
                <a16:creationId xmlns:a16="http://schemas.microsoft.com/office/drawing/2014/main" id="{F39D39E9-B9D5-9640-23ED-37AD2920560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78626116"/>
      </p:ext>
    </p:extLst>
  </p:cSld>
  <p:clrMapOvr>
    <a:masterClrMapping/>
  </p:clrMapOvr>
  <mc:AlternateContent xmlns:mc="http://schemas.openxmlformats.org/markup-compatibility/2006">
    <mc:Choice xmlns:p14="http://schemas.microsoft.com/office/powerpoint/2010/main" Requires="p14">
      <p:transition spd="slow" p14:dur="2000" advTm="138145"/>
    </mc:Choice>
    <mc:Fallback>
      <p:transition spd="slow" advTm="1381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93921-8291-FF82-1451-8DDD8016F373}"/>
              </a:ext>
            </a:extLst>
          </p:cNvPr>
          <p:cNvSpPr>
            <a:spLocks noGrp="1"/>
          </p:cNvSpPr>
          <p:nvPr>
            <p:ph type="title"/>
          </p:nvPr>
        </p:nvSpPr>
        <p:spPr>
          <a:xfrm>
            <a:off x="1167492" y="942867"/>
            <a:ext cx="9779183" cy="1325563"/>
          </a:xfrm>
        </p:spPr>
        <p:txBody>
          <a:bodyPr anchor="b">
            <a:normAutofit/>
          </a:bodyPr>
          <a:lstStyle/>
          <a:p>
            <a:r>
              <a:rPr lang="en-US" sz="4400" dirty="0"/>
              <a:t>Regression model for Predicting Loss from Defaulters</a:t>
            </a:r>
          </a:p>
        </p:txBody>
      </p:sp>
      <p:sp>
        <p:nvSpPr>
          <p:cNvPr id="3" name="Content Placeholder 2">
            <a:extLst>
              <a:ext uri="{FF2B5EF4-FFF2-40B4-BE49-F238E27FC236}">
                <a16:creationId xmlns:a16="http://schemas.microsoft.com/office/drawing/2014/main" id="{70B4DB1C-E4B2-148D-A208-8F778279A497}"/>
              </a:ext>
            </a:extLst>
          </p:cNvPr>
          <p:cNvSpPr>
            <a:spLocks noGrp="1"/>
          </p:cNvSpPr>
          <p:nvPr>
            <p:ph idx="1"/>
          </p:nvPr>
        </p:nvSpPr>
        <p:spPr>
          <a:xfrm>
            <a:off x="1167492" y="2451121"/>
            <a:ext cx="9926493" cy="3366813"/>
          </a:xfrm>
        </p:spPr>
        <p:txBody>
          <a:bodyPr>
            <a:noAutofit/>
          </a:bodyPr>
          <a:lstStyle/>
          <a:p>
            <a:pPr marL="341313" indent="-225425">
              <a:spcBef>
                <a:spcPts val="1200"/>
              </a:spcBef>
              <a:spcAft>
                <a:spcPts val="600"/>
              </a:spcAft>
              <a:buFont typeface="Wingdings" panose="05000000000000000000" pitchFamily="2" charset="2"/>
              <a:buChar char="§"/>
            </a:pPr>
            <a:r>
              <a:rPr lang="en-US" sz="2400" dirty="0"/>
              <a:t>To build the Loss Given Default model, regression analysis on data from only defaulted customers was used</a:t>
            </a:r>
          </a:p>
          <a:p>
            <a:pPr marL="341313" indent="-225425">
              <a:spcBef>
                <a:spcPts val="1200"/>
              </a:spcBef>
              <a:spcAft>
                <a:spcPts val="600"/>
              </a:spcAft>
              <a:buFont typeface="Wingdings" panose="05000000000000000000" pitchFamily="2" charset="2"/>
              <a:buChar char="§"/>
            </a:pPr>
            <a:r>
              <a:rPr lang="en-US" sz="2400" dirty="0"/>
              <a:t>Lasso regression was used for reducing the number of variables. After which the number of variables decreased to 112 from 253</a:t>
            </a:r>
          </a:p>
          <a:p>
            <a:pPr marL="341313" indent="-225425">
              <a:spcBef>
                <a:spcPts val="1200"/>
              </a:spcBef>
              <a:spcAft>
                <a:spcPts val="600"/>
              </a:spcAft>
              <a:buFont typeface="Wingdings" panose="05000000000000000000" pitchFamily="2" charset="2"/>
              <a:buChar char="§"/>
            </a:pPr>
            <a:r>
              <a:rPr lang="en-US" sz="2400" dirty="0"/>
              <a:t>The lambda value for the Lasso regression is 0.000731</a:t>
            </a:r>
          </a:p>
          <a:p>
            <a:pPr marL="341313" indent="-225425">
              <a:spcBef>
                <a:spcPts val="1200"/>
              </a:spcBef>
              <a:spcAft>
                <a:spcPts val="600"/>
              </a:spcAft>
              <a:buFont typeface="Wingdings" panose="05000000000000000000" pitchFamily="2" charset="2"/>
              <a:buChar char="§"/>
            </a:pPr>
            <a:r>
              <a:rPr lang="en-US" sz="2400" dirty="0"/>
              <a:t>Ridge regression was used to build a model for predicting Loss Given Default.</a:t>
            </a:r>
          </a:p>
          <a:p>
            <a:pPr marL="341313" indent="-225425">
              <a:spcBef>
                <a:spcPts val="1200"/>
              </a:spcBef>
              <a:spcAft>
                <a:spcPts val="600"/>
              </a:spcAft>
              <a:buFont typeface="Wingdings" panose="05000000000000000000" pitchFamily="2" charset="2"/>
              <a:buChar char="§"/>
            </a:pPr>
            <a:r>
              <a:rPr lang="en-US" sz="2400" dirty="0"/>
              <a:t>After using Ridge regression, the MAE </a:t>
            </a:r>
            <a:r>
              <a:rPr lang="en-US" sz="2400" dirty="0">
                <a:effectLst/>
              </a:rPr>
              <a:t>is 0.05137 and lambda is 0.04582</a:t>
            </a:r>
            <a:endParaRPr lang="en-US" sz="2400" dirty="0"/>
          </a:p>
        </p:txBody>
      </p:sp>
      <p:sp>
        <p:nvSpPr>
          <p:cNvPr id="12" name="Slide Number Placeholder 5">
            <a:extLst>
              <a:ext uri="{FF2B5EF4-FFF2-40B4-BE49-F238E27FC236}">
                <a16:creationId xmlns:a16="http://schemas.microsoft.com/office/drawing/2014/main" id="{4EDC570C-5F73-E415-97C0-9A503C1F3152}"/>
              </a:ext>
            </a:extLst>
          </p:cNvPr>
          <p:cNvSpPr>
            <a:spLocks noGrp="1"/>
          </p:cNvSpPr>
          <p:nvPr>
            <p:ph type="sldNum" sz="quarter" idx="4"/>
          </p:nvPr>
        </p:nvSpPr>
        <p:spPr>
          <a:xfrm>
            <a:off x="10153276" y="6356350"/>
            <a:ext cx="1657723" cy="365125"/>
          </a:xfrm>
        </p:spPr>
        <p:txBody>
          <a:bodyPr/>
          <a:lstStyle/>
          <a:p>
            <a:pPr>
              <a:spcAft>
                <a:spcPts val="600"/>
              </a:spcAft>
            </a:pPr>
            <a:fld id="{294A09A9-5501-47C1-A89A-A340965A2BE2}" type="slidenum">
              <a:rPr lang="en-US" smtClean="0"/>
              <a:pPr>
                <a:spcAft>
                  <a:spcPts val="600"/>
                </a:spcAft>
              </a:pPr>
              <a:t>7</a:t>
            </a:fld>
            <a:endParaRPr lang="en-US"/>
          </a:p>
        </p:txBody>
      </p:sp>
      <p:pic>
        <p:nvPicPr>
          <p:cNvPr id="5" name="Video 4">
            <a:hlinkClick r:id="" action="ppaction://media"/>
            <a:extLst>
              <a:ext uri="{FF2B5EF4-FFF2-40B4-BE49-F238E27FC236}">
                <a16:creationId xmlns:a16="http://schemas.microsoft.com/office/drawing/2014/main" id="{3FA15CEB-E865-7B47-A1CB-3C8CA2BD534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29689280"/>
      </p:ext>
    </p:extLst>
  </p:cSld>
  <p:clrMapOvr>
    <a:masterClrMapping/>
  </p:clrMapOvr>
  <mc:AlternateContent xmlns:mc="http://schemas.openxmlformats.org/markup-compatibility/2006">
    <mc:Choice xmlns:p14="http://schemas.microsoft.com/office/powerpoint/2010/main" Requires="p14">
      <p:transition spd="slow" p14:dur="2000" advTm="113926"/>
    </mc:Choice>
    <mc:Fallback>
      <p:transition spd="slow" advTm="113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4F0FF-8175-ED1F-61DB-15C8FA7B8420}"/>
              </a:ext>
            </a:extLst>
          </p:cNvPr>
          <p:cNvSpPr>
            <a:spLocks noGrp="1"/>
          </p:cNvSpPr>
          <p:nvPr>
            <p:ph type="title"/>
          </p:nvPr>
        </p:nvSpPr>
        <p:spPr>
          <a:xfrm>
            <a:off x="942000" y="328432"/>
            <a:ext cx="9779183" cy="1325563"/>
          </a:xfrm>
        </p:spPr>
        <p:txBody>
          <a:bodyPr anchor="b">
            <a:normAutofit/>
          </a:bodyPr>
          <a:lstStyle/>
          <a:p>
            <a:r>
              <a:rPr lang="en-US" dirty="0"/>
              <a:t>Conclusion</a:t>
            </a:r>
          </a:p>
        </p:txBody>
      </p:sp>
      <p:sp>
        <p:nvSpPr>
          <p:cNvPr id="8" name="Content Placeholder 2">
            <a:extLst>
              <a:ext uri="{FF2B5EF4-FFF2-40B4-BE49-F238E27FC236}">
                <a16:creationId xmlns:a16="http://schemas.microsoft.com/office/drawing/2014/main" id="{8F4A2225-6823-61D5-627D-8864273B546A}"/>
              </a:ext>
            </a:extLst>
          </p:cNvPr>
          <p:cNvSpPr>
            <a:spLocks noGrp="1"/>
          </p:cNvSpPr>
          <p:nvPr>
            <p:ph idx="1"/>
          </p:nvPr>
        </p:nvSpPr>
        <p:spPr>
          <a:xfrm>
            <a:off x="890279" y="1837192"/>
            <a:ext cx="10413027" cy="3366813"/>
          </a:xfrm>
        </p:spPr>
        <p:txBody>
          <a:bodyPr/>
          <a:lstStyle/>
          <a:p>
            <a:pPr marL="457200" indent="-457200" algn="just">
              <a:buFont typeface="Arial" panose="020B0604020202020204" pitchFamily="34" charset="0"/>
              <a:buChar char="•"/>
            </a:pPr>
            <a:r>
              <a:rPr lang="en-US" sz="2600" dirty="0"/>
              <a:t>Utilizing advanced techniques such as Lasso regression and random forest models, we can accurately forecast loan default rates. These models help lenders identify critical variables that influence default rates, enabling them to make informed decisions on loan approvals. </a:t>
            </a:r>
          </a:p>
          <a:p>
            <a:pPr marL="457200" indent="-457200" algn="just">
              <a:buFont typeface="Arial" panose="020B0604020202020204" pitchFamily="34" charset="0"/>
              <a:buChar char="•"/>
            </a:pPr>
            <a:r>
              <a:rPr lang="en-US" sz="2600" dirty="0"/>
              <a:t>With the Lasso regression technique, the model is simplified and easier to interpret, while the random forest algorithm combines multiple decision trees to provide reliable predictions. </a:t>
            </a:r>
          </a:p>
          <a:p>
            <a:pPr marL="457200" indent="-457200" algn="just">
              <a:buFont typeface="Arial" panose="020B0604020202020204" pitchFamily="34" charset="0"/>
              <a:buChar char="•"/>
            </a:pPr>
            <a:r>
              <a:rPr lang="en-US" sz="2600" dirty="0"/>
              <a:t>By integrating these models into risk management systems, lenders can better identify high-risk borrowers and minimize potential financial losses. Improve your loan evaluation process and enhance risk assessment with our advanced prediction models.</a:t>
            </a:r>
          </a:p>
        </p:txBody>
      </p:sp>
      <p:sp>
        <p:nvSpPr>
          <p:cNvPr id="14" name="Slide Number Placeholder 5">
            <a:extLst>
              <a:ext uri="{FF2B5EF4-FFF2-40B4-BE49-F238E27FC236}">
                <a16:creationId xmlns:a16="http://schemas.microsoft.com/office/drawing/2014/main" id="{DA8795D3-E2F7-D5B8-9246-3AAA4BB8D966}"/>
              </a:ext>
            </a:extLst>
          </p:cNvPr>
          <p:cNvSpPr>
            <a:spLocks noGrp="1"/>
          </p:cNvSpPr>
          <p:nvPr>
            <p:ph type="sldNum" sz="quarter" idx="4"/>
          </p:nvPr>
        </p:nvSpPr>
        <p:spPr>
          <a:xfrm>
            <a:off x="10153276" y="6356350"/>
            <a:ext cx="1657723" cy="365125"/>
          </a:xfrm>
        </p:spPr>
        <p:txBody>
          <a:bodyPr/>
          <a:lstStyle/>
          <a:p>
            <a:pPr>
              <a:spcAft>
                <a:spcPts val="600"/>
              </a:spcAft>
            </a:pPr>
            <a:fld id="{294A09A9-5501-47C1-A89A-A340965A2BE2}" type="slidenum">
              <a:rPr lang="en-US" smtClean="0"/>
              <a:pPr>
                <a:spcAft>
                  <a:spcPts val="600"/>
                </a:spcAft>
              </a:pPr>
              <a:t>8</a:t>
            </a:fld>
            <a:endParaRPr lang="en-US"/>
          </a:p>
        </p:txBody>
      </p:sp>
      <p:pic>
        <p:nvPicPr>
          <p:cNvPr id="4" name="Video 3">
            <a:hlinkClick r:id="" action="ppaction://media"/>
            <a:extLst>
              <a:ext uri="{FF2B5EF4-FFF2-40B4-BE49-F238E27FC236}">
                <a16:creationId xmlns:a16="http://schemas.microsoft.com/office/drawing/2014/main" id="{75FCC6BD-B414-7E75-C2F2-4438A123579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50053648"/>
      </p:ext>
    </p:extLst>
  </p:cSld>
  <p:clrMapOvr>
    <a:masterClrMapping/>
  </p:clrMapOvr>
  <mc:AlternateContent xmlns:mc="http://schemas.openxmlformats.org/markup-compatibility/2006">
    <mc:Choice xmlns:p14="http://schemas.microsoft.com/office/powerpoint/2010/main" Requires="p14">
      <p:transition spd="slow" p14:dur="2000" advTm="75586"/>
    </mc:Choice>
    <mc:Fallback>
      <p:transition spd="slow" advTm="755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1167494" y="1122363"/>
            <a:ext cx="6220278" cy="2387600"/>
          </a:xfrm>
        </p:spPr>
        <p:txBody>
          <a:bodyPr/>
          <a:lstStyle/>
          <a:p>
            <a:r>
              <a:rPr lang="en-US" dirty="0"/>
              <a:t>Thank you</a:t>
            </a:r>
          </a:p>
        </p:txBody>
      </p:sp>
      <p:pic>
        <p:nvPicPr>
          <p:cNvPr id="4" name="Video 3">
            <a:hlinkClick r:id="" action="ppaction://media"/>
            <a:extLst>
              <a:ext uri="{FF2B5EF4-FFF2-40B4-BE49-F238E27FC236}">
                <a16:creationId xmlns:a16="http://schemas.microsoft.com/office/drawing/2014/main" id="{3C1A7B68-FCEF-B895-B866-4A529F04AC8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26184573"/>
      </p:ext>
    </p:extLst>
  </p:cSld>
  <p:clrMapOvr>
    <a:masterClrMapping/>
  </p:clrMapOvr>
  <mc:AlternateContent xmlns:mc="http://schemas.openxmlformats.org/markup-compatibility/2006">
    <mc:Choice xmlns:p14="http://schemas.microsoft.com/office/powerpoint/2010/main" Requires="p14">
      <p:transition spd="slow" p14:dur="2000" advTm="1380"/>
    </mc:Choice>
    <mc:Fallback>
      <p:transition spd="slow" advTm="13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iversal Color Block_Win32_AP_v2" id="{3EA4D81A-EBDE-431D-8B15-A5A6F500D5A4}" vid="{8EBF5489-0BE1-418D-A69C-2193D304C7E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4A615295-94F6-4CE2-A1B1-6B7E1DAA5A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5334180-0405-413B-834A-44FA9E05ADB7}">
  <ds:schemaRefs>
    <ds:schemaRef ds:uri="http://schemas.microsoft.com/sharepoint/v3/contenttype/forms"/>
  </ds:schemaRefs>
</ds:datastoreItem>
</file>

<file path=customXml/itemProps3.xml><?xml version="1.0" encoding="utf-8"?>
<ds:datastoreItem xmlns:ds="http://schemas.openxmlformats.org/officeDocument/2006/customXml" ds:itemID="{4D5BAB77-79E1-4739-AA51-10C9079186D6}">
  <ds:schemaRefs>
    <ds:schemaRef ds:uri="http://schemas.microsoft.com/office/2006/metadata/properties"/>
    <ds:schemaRef ds:uri="http://schemas.microsoft.com/office/infopath/2007/PartnerControls"/>
    <ds:schemaRef ds:uri="http://purl.org/dc/dcmitype/"/>
    <ds:schemaRef ds:uri="http://schemas.microsoft.com/office/2006/documentManagement/types"/>
    <ds:schemaRef ds:uri="http://schemas.openxmlformats.org/package/2006/metadata/core-properties"/>
    <ds:schemaRef ds:uri="16c05727-aa75-4e4a-9b5f-8a80a1165891"/>
    <ds:schemaRef ds:uri="http://www.w3.org/XML/1998/namespace"/>
    <ds:schemaRef ds:uri="http://purl.org/dc/terms/"/>
    <ds:schemaRef ds:uri="http://purl.org/dc/elements/1.1/"/>
    <ds:schemaRef ds:uri="230e9df3-be65-4c73-a93b-d1236ebd677e"/>
    <ds:schemaRef ds:uri="71af3243-3dd4-4a8d-8c0d-dd76da1f02a5"/>
    <ds:schemaRef ds:uri="http://schemas.microsoft.com/sharepoint/v3"/>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60</TotalTime>
  <Words>435</Words>
  <Application>Microsoft Office PowerPoint</Application>
  <PresentationFormat>Widescreen</PresentationFormat>
  <Paragraphs>49</Paragraphs>
  <Slides>9</Slides>
  <Notes>0</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Tenorite</vt:lpstr>
      <vt:lpstr>Wingdings</vt:lpstr>
      <vt:lpstr>Office Theme</vt:lpstr>
      <vt:lpstr>Loan Default Prediction</vt:lpstr>
      <vt:lpstr>Agenda</vt:lpstr>
      <vt:lpstr>Introduction</vt:lpstr>
      <vt:lpstr>Data Cleaning</vt:lpstr>
      <vt:lpstr>Model Strategy</vt:lpstr>
      <vt:lpstr>Classification Model for Predicting Loan Default</vt:lpstr>
      <vt:lpstr>Regression model for Predicting Loss from Defaulters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Cheepurupalli, Sandhya</dc:creator>
  <cp:lastModifiedBy>Cheepurupalli, Sandhya</cp:lastModifiedBy>
  <cp:revision>5</cp:revision>
  <dcterms:created xsi:type="dcterms:W3CDTF">2023-05-06T02:38:31Z</dcterms:created>
  <dcterms:modified xsi:type="dcterms:W3CDTF">2023-05-06T03:44:21Z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